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3" d="100"/>
          <a:sy n="93" d="100"/>
        </p:scale>
        <p:origin x="106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Monserrate Riera Martí</a:t>
            </a:r>
          </a:p>
          <a:p>
            <a:r>
              <a:rPr lang="en-US" dirty="0">
                <a:solidFill>
                  <a:schemeClr val="bg2"/>
                </a:solidFill>
                <a:latin typeface="Abadi" panose="020B0604020104020204" pitchFamily="34" charset="0"/>
                <a:ea typeface="SF Pro" pitchFamily="2" charset="0"/>
                <a:cs typeface="SF Pro" pitchFamily="2" charset="0"/>
              </a:rPr>
              <a:t>28/10/2024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66E48AFA-8884-4F68-A44F-D2C1E8609C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838201" y="3998018"/>
            <a:ext cx="3981854" cy="221651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Data Wrangling</a:t>
            </a:r>
          </a:p>
        </p:txBody>
      </p:sp>
      <p:sp>
        <p:nvSpPr>
          <p:cNvPr id="2059" name="Arc 2058">
            <a:extLst>
              <a:ext uri="{FF2B5EF4-FFF2-40B4-BE49-F238E27FC236}">
                <a16:creationId xmlns:a16="http://schemas.microsoft.com/office/drawing/2014/main" id="{969D19A6-08CB-498C-93EC-3FFB021FC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269068">
            <a:off x="8717845" y="3339275"/>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2052" name="Picture 4">
            <a:extLst>
              <a:ext uri="{FF2B5EF4-FFF2-40B4-BE49-F238E27FC236}">
                <a16:creationId xmlns:a16="http://schemas.microsoft.com/office/drawing/2014/main" id="{84FBDC34-1642-2CA4-A8C5-E5AFE4CDC66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9914" y="1703528"/>
            <a:ext cx="10872172" cy="959423"/>
          </a:xfrm>
          <a:custGeom>
            <a:avLst/>
            <a:gdLst/>
            <a:ahLst/>
            <a:cxnLst/>
            <a:rect l="l" t="t" r="r" b="b"/>
            <a:pathLst>
              <a:path w="10580201" h="2957472">
                <a:moveTo>
                  <a:pt x="88961" y="0"/>
                </a:moveTo>
                <a:lnTo>
                  <a:pt x="10491240" y="0"/>
                </a:lnTo>
                <a:cubicBezTo>
                  <a:pt x="10540372" y="0"/>
                  <a:pt x="10580201" y="39829"/>
                  <a:pt x="10580201" y="88961"/>
                </a:cubicBezTo>
                <a:lnTo>
                  <a:pt x="10580201" y="2868511"/>
                </a:lnTo>
                <a:cubicBezTo>
                  <a:pt x="10580201" y="2917643"/>
                  <a:pt x="10540372" y="2957472"/>
                  <a:pt x="10491240" y="2957472"/>
                </a:cubicBezTo>
                <a:lnTo>
                  <a:pt x="88961" y="2957472"/>
                </a:lnTo>
                <a:cubicBezTo>
                  <a:pt x="39829" y="2957472"/>
                  <a:pt x="0" y="2917643"/>
                  <a:pt x="0" y="2868511"/>
                </a:cubicBezTo>
                <a:lnTo>
                  <a:pt x="0" y="88961"/>
                </a:lnTo>
                <a:cubicBezTo>
                  <a:pt x="0" y="39829"/>
                  <a:pt x="39829" y="0"/>
                  <a:pt x="88961" y="0"/>
                </a:cubicBezTo>
                <a:close/>
              </a:path>
            </a:pathLst>
          </a:custGeom>
          <a:noFill/>
          <a:extLst>
            <a:ext uri="{909E8E84-426E-40DD-AFC4-6F175D3DCCD1}">
              <a14:hiddenFill xmlns:a14="http://schemas.microsoft.com/office/drawing/2010/main">
                <a:solidFill>
                  <a:srgbClr val="FFFFFF"/>
                </a:solidFill>
              </a14:hiddenFill>
            </a:ext>
          </a:extLst>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970835" y="3998019"/>
            <a:ext cx="6382966" cy="2216512"/>
          </a:xfrm>
          <a:prstGeom prst="rect">
            <a:avLst/>
          </a:prstGeom>
        </p:spPr>
        <p:txBody>
          <a:bodyPr vert="horz" lIns="91440" tIns="45720" rIns="91440" bIns="45720" rtlCol="0">
            <a:normAutofit/>
          </a:bodyPr>
          <a:lstStyle/>
          <a:p>
            <a:r>
              <a:rPr lang="en-US" sz="1500"/>
              <a:t>The first was calculate the percentage of missing values and the column types. Then, calculate the number of launches on each site, number and occurrence of each orbit. Then we assigned to each row a new column named landing class, which value is 1 if is was successful and 0 if not.</a:t>
            </a:r>
          </a:p>
          <a:p>
            <a:endParaRPr lang="en-US" sz="1500"/>
          </a:p>
          <a:p>
            <a:r>
              <a:rPr lang="en-US" sz="1500"/>
              <a:t>https://github.com/MonserrateRiera/DataScience_ProjectCapstone/blob/main/labs-jupyter-spacex-Data%20wrangling.ipynb</a:t>
            </a:r>
          </a:p>
          <a:p>
            <a:endParaRPr lang="en-US" sz="1500"/>
          </a:p>
          <a:p>
            <a:endParaRPr lang="en-US" sz="1500"/>
          </a:p>
        </p:txBody>
      </p:sp>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400" dirty="0">
                <a:solidFill>
                  <a:schemeClr val="accent3">
                    <a:lumMod val="25000"/>
                  </a:schemeClr>
                </a:solidFill>
                <a:latin typeface="Abadi" panose="020B0604020104020204" pitchFamily="34" charset="0"/>
              </a:rPr>
              <a:t>Scatterplot - </a:t>
            </a:r>
            <a:r>
              <a:rPr lang="en-US" sz="1400" dirty="0" err="1">
                <a:solidFill>
                  <a:schemeClr val="accent3">
                    <a:lumMod val="25000"/>
                  </a:schemeClr>
                </a:solidFill>
                <a:latin typeface="Abadi" panose="020B0604020104020204" pitchFamily="34" charset="0"/>
              </a:rPr>
              <a:t>FlightNumber</a:t>
            </a:r>
            <a:r>
              <a:rPr lang="en-US" sz="1400" dirty="0">
                <a:solidFill>
                  <a:schemeClr val="accent3">
                    <a:lumMod val="25000"/>
                  </a:schemeClr>
                </a:solidFill>
                <a:latin typeface="Abadi" panose="020B0604020104020204" pitchFamily="34" charset="0"/>
              </a:rPr>
              <a:t> and </a:t>
            </a:r>
            <a:r>
              <a:rPr lang="en-US" sz="1400" dirty="0" err="1">
                <a:solidFill>
                  <a:schemeClr val="accent3">
                    <a:lumMod val="25000"/>
                  </a:schemeClr>
                </a:solidFill>
                <a:latin typeface="Abadi" panose="020B0604020104020204" pitchFamily="34" charset="0"/>
              </a:rPr>
              <a:t>PayloadMass</a:t>
            </a:r>
            <a:r>
              <a:rPr lang="en-US" sz="1400" dirty="0">
                <a:solidFill>
                  <a:schemeClr val="accent3">
                    <a:lumMod val="25000"/>
                  </a:schemeClr>
                </a:solidFill>
                <a:latin typeface="Abadi" panose="020B0604020104020204" pitchFamily="34" charset="0"/>
              </a:rPr>
              <a:t> classified by success. The objective of this visualization was see the flights that was a success and their </a:t>
            </a:r>
            <a:r>
              <a:rPr lang="en-US" sz="1400" dirty="0" err="1">
                <a:solidFill>
                  <a:schemeClr val="accent3">
                    <a:lumMod val="25000"/>
                  </a:schemeClr>
                </a:solidFill>
                <a:latin typeface="Abadi" panose="020B0604020104020204" pitchFamily="34" charset="0"/>
              </a:rPr>
              <a:t>payloadmass</a:t>
            </a:r>
            <a:r>
              <a:rPr lang="en-US" sz="1400" dirty="0">
                <a:solidFill>
                  <a:schemeClr val="accent3">
                    <a:lumMod val="25000"/>
                  </a:schemeClr>
                </a:solidFill>
                <a:latin typeface="Abadi" panose="020B0604020104020204" pitchFamily="34" charset="0"/>
              </a:rPr>
              <a:t>.</a:t>
            </a:r>
          </a:p>
          <a:p>
            <a:pPr>
              <a:lnSpc>
                <a:spcPct val="100000"/>
              </a:lnSpc>
              <a:spcBef>
                <a:spcPts val="1400"/>
              </a:spcBef>
            </a:pPr>
            <a:r>
              <a:rPr lang="en-US" sz="1400" dirty="0">
                <a:solidFill>
                  <a:schemeClr val="accent3">
                    <a:lumMod val="25000"/>
                  </a:schemeClr>
                </a:solidFill>
                <a:latin typeface="Abadi" panose="020B0604020104020204" pitchFamily="34" charset="0"/>
              </a:rPr>
              <a:t>Scatterplot- </a:t>
            </a:r>
            <a:r>
              <a:rPr lang="en-US" sz="1400" dirty="0" err="1">
                <a:solidFill>
                  <a:schemeClr val="accent3">
                    <a:lumMod val="25000"/>
                  </a:schemeClr>
                </a:solidFill>
                <a:latin typeface="Abadi" panose="020B0604020104020204" pitchFamily="34" charset="0"/>
              </a:rPr>
              <a:t>FlightNumber</a:t>
            </a:r>
            <a:r>
              <a:rPr lang="en-US" sz="1400" dirty="0">
                <a:solidFill>
                  <a:schemeClr val="accent3">
                    <a:lumMod val="25000"/>
                  </a:schemeClr>
                </a:solidFill>
                <a:latin typeface="Abadi" panose="020B0604020104020204" pitchFamily="34" charset="0"/>
              </a:rPr>
              <a:t> and </a:t>
            </a:r>
            <a:r>
              <a:rPr lang="en-US" sz="1400" dirty="0" err="1">
                <a:solidFill>
                  <a:schemeClr val="accent3">
                    <a:lumMod val="25000"/>
                  </a:schemeClr>
                </a:solidFill>
                <a:latin typeface="Abadi" panose="020B0604020104020204" pitchFamily="34" charset="0"/>
              </a:rPr>
              <a:t>Launchsite</a:t>
            </a:r>
            <a:r>
              <a:rPr lang="en-US" sz="1400" dirty="0">
                <a:solidFill>
                  <a:schemeClr val="accent3">
                    <a:lumMod val="25000"/>
                  </a:schemeClr>
                </a:solidFill>
                <a:latin typeface="Abadi" panose="020B0604020104020204" pitchFamily="34" charset="0"/>
              </a:rPr>
              <a:t> classified by success. This way we can easily see which </a:t>
            </a:r>
            <a:r>
              <a:rPr lang="en-US" sz="1400" dirty="0" err="1">
                <a:solidFill>
                  <a:schemeClr val="accent3">
                    <a:lumMod val="25000"/>
                  </a:schemeClr>
                </a:solidFill>
                <a:latin typeface="Abadi" panose="020B0604020104020204" pitchFamily="34" charset="0"/>
              </a:rPr>
              <a:t>flightnumber</a:t>
            </a:r>
            <a:r>
              <a:rPr lang="en-US" sz="1400" dirty="0">
                <a:solidFill>
                  <a:schemeClr val="accent3">
                    <a:lumMod val="25000"/>
                  </a:schemeClr>
                </a:solidFill>
                <a:latin typeface="Abadi" panose="020B0604020104020204" pitchFamily="34" charset="0"/>
              </a:rPr>
              <a:t> was a success or a failure depending on their </a:t>
            </a:r>
            <a:r>
              <a:rPr lang="en-US" sz="1400" dirty="0" err="1">
                <a:solidFill>
                  <a:schemeClr val="accent3">
                    <a:lumMod val="25000"/>
                  </a:schemeClr>
                </a:solidFill>
                <a:latin typeface="Abadi" panose="020B0604020104020204" pitchFamily="34" charset="0"/>
              </a:rPr>
              <a:t>launchsite</a:t>
            </a:r>
            <a:r>
              <a:rPr lang="en-US" sz="1400" dirty="0">
                <a:solidFill>
                  <a:schemeClr val="accent3">
                    <a:lumMod val="25000"/>
                  </a:schemeClr>
                </a:solidFill>
                <a:latin typeface="Abadi" panose="020B0604020104020204" pitchFamily="34" charset="0"/>
              </a:rPr>
              <a:t>.</a:t>
            </a:r>
          </a:p>
          <a:p>
            <a:pPr>
              <a:lnSpc>
                <a:spcPct val="100000"/>
              </a:lnSpc>
              <a:spcBef>
                <a:spcPts val="1400"/>
              </a:spcBef>
            </a:pPr>
            <a:r>
              <a:rPr lang="en-US" sz="1400" dirty="0">
                <a:solidFill>
                  <a:schemeClr val="accent3">
                    <a:lumMod val="25000"/>
                  </a:schemeClr>
                </a:solidFill>
                <a:latin typeface="Abadi" panose="020B0604020104020204" pitchFamily="34" charset="0"/>
              </a:rPr>
              <a:t>Scatterplot-  Payload Mass and Launch Site classified by success. We can see the relation between success and the payload and launch site.</a:t>
            </a:r>
          </a:p>
          <a:p>
            <a:pPr>
              <a:lnSpc>
                <a:spcPct val="100000"/>
              </a:lnSpc>
              <a:spcBef>
                <a:spcPts val="1400"/>
              </a:spcBef>
            </a:pPr>
            <a:r>
              <a:rPr lang="en-US" sz="1400" dirty="0">
                <a:solidFill>
                  <a:schemeClr val="accent3">
                    <a:lumMod val="25000"/>
                  </a:schemeClr>
                </a:solidFill>
                <a:latin typeface="Abadi" panose="020B0604020104020204" pitchFamily="34" charset="0"/>
              </a:rPr>
              <a:t>Scatterplot - </a:t>
            </a:r>
            <a:r>
              <a:rPr lang="ca-ES" sz="1400" b="1" dirty="0" err="1"/>
              <a:t>FlightNumber</a:t>
            </a:r>
            <a:r>
              <a:rPr lang="ca-ES" sz="1400" b="1" dirty="0"/>
              <a:t> </a:t>
            </a:r>
            <a:r>
              <a:rPr lang="ca-ES" sz="1400" b="1" dirty="0" err="1"/>
              <a:t>and</a:t>
            </a:r>
            <a:r>
              <a:rPr lang="ca-ES" sz="1400" b="1" dirty="0"/>
              <a:t> </a:t>
            </a:r>
            <a:r>
              <a:rPr lang="ca-ES" sz="1400" b="1" dirty="0" err="1"/>
              <a:t>Orbit</a:t>
            </a:r>
            <a:r>
              <a:rPr lang="ca-ES" sz="1400" b="1" dirty="0"/>
              <a:t> </a:t>
            </a:r>
            <a:r>
              <a:rPr lang="ca-ES" sz="1400" b="1" dirty="0" err="1"/>
              <a:t>type</a:t>
            </a:r>
            <a:r>
              <a:rPr lang="en-US" sz="1400" dirty="0">
                <a:solidFill>
                  <a:schemeClr val="accent3">
                    <a:lumMod val="25000"/>
                  </a:schemeClr>
                </a:solidFill>
                <a:latin typeface="Abadi" panose="020B0604020104020204" pitchFamily="34" charset="0"/>
              </a:rPr>
              <a:t> classified by success. We can know which flights was a success in that orbit type.</a:t>
            </a:r>
            <a:endParaRPr lang="ca-ES" sz="1400" b="1" dirty="0"/>
          </a:p>
          <a:p>
            <a:pPr>
              <a:lnSpc>
                <a:spcPct val="100000"/>
              </a:lnSpc>
              <a:spcBef>
                <a:spcPts val="1400"/>
              </a:spcBef>
            </a:pPr>
            <a:r>
              <a:rPr lang="en-US" sz="1400" b="1" dirty="0"/>
              <a:t>Payload Mass and Orbit type</a:t>
            </a:r>
            <a:r>
              <a:rPr lang="en-US" sz="1400" dirty="0">
                <a:solidFill>
                  <a:schemeClr val="accent3">
                    <a:lumMod val="25000"/>
                  </a:schemeClr>
                </a:solidFill>
                <a:latin typeface="Abadi" panose="020B0604020104020204" pitchFamily="34" charset="0"/>
              </a:rPr>
              <a:t> classified by success. We can see the relation between the payload and the orbit in and the success.</a:t>
            </a:r>
          </a:p>
          <a:p>
            <a:pPr>
              <a:lnSpc>
                <a:spcPct val="100000"/>
              </a:lnSpc>
              <a:spcBef>
                <a:spcPts val="1400"/>
              </a:spcBef>
            </a:pPr>
            <a:r>
              <a:rPr lang="en-US" sz="14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10499069" cy="354116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To analyze the data and get insights I’ve used so many data science tools: Linear regression, mark in the map the successful and failure shipments, analyze the relation between mass  and success with scatterplots, </a:t>
            </a:r>
          </a:p>
          <a:p>
            <a:pPr>
              <a:lnSpc>
                <a:spcPct val="100000"/>
              </a:lnSpc>
              <a:spcBef>
                <a:spcPts val="1400"/>
              </a:spcBef>
            </a:pPr>
            <a:r>
              <a:rPr lang="en-US" sz="2200" dirty="0">
                <a:solidFill>
                  <a:schemeClr val="accent3">
                    <a:lumMod val="25000"/>
                  </a:schemeClr>
                </a:solidFill>
                <a:latin typeface="Abadi" panose="020B0604020104020204" pitchFamily="34" charset="0"/>
              </a:rPr>
              <a:t>The results was clear, the relation between mass and success exists (in a certain range the success rate is higher), I discovered why the location of the </a:t>
            </a:r>
            <a:r>
              <a:rPr lang="en-US" sz="2200" dirty="0" err="1">
                <a:solidFill>
                  <a:schemeClr val="accent3">
                    <a:lumMod val="25000"/>
                  </a:schemeClr>
                </a:solidFill>
                <a:latin typeface="Abadi" panose="020B0604020104020204" pitchFamily="34" charset="0"/>
              </a:rPr>
              <a:t>lauch</a:t>
            </a:r>
            <a:r>
              <a:rPr lang="en-US" sz="2200" dirty="0">
                <a:solidFill>
                  <a:schemeClr val="accent3">
                    <a:lumMod val="25000"/>
                  </a:schemeClr>
                </a:solidFill>
                <a:latin typeface="Abadi" panose="020B0604020104020204" pitchFamily="34" charset="0"/>
              </a:rPr>
              <a:t> sites.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The project Space-X is an American company with the objective to create reusable spaceships </a:t>
            </a:r>
          </a:p>
          <a:p>
            <a:pPr>
              <a:spcBef>
                <a:spcPts val="1400"/>
              </a:spcBef>
            </a:pPr>
            <a:r>
              <a:rPr lang="en-US" sz="2200" dirty="0">
                <a:solidFill>
                  <a:schemeClr val="accent3">
                    <a:lumMod val="25000"/>
                  </a:schemeClr>
                </a:solidFill>
                <a:latin typeface="Abadi" panose="020B0604020104020204" pitchFamily="34" charset="0"/>
              </a:rPr>
              <a:t>The company want to know why a launch is a fail or a success, so we will use data science to get insights about that.</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I’ve collected the data in two ways, one with </a:t>
            </a:r>
            <a:r>
              <a:rPr lang="en-US" sz="2200" dirty="0" err="1">
                <a:solidFill>
                  <a:schemeClr val="accent3">
                    <a:lumMod val="25000"/>
                  </a:schemeClr>
                </a:solidFill>
                <a:latin typeface="Abadi" panose="020B0604020104020204" pitchFamily="34" charset="0"/>
              </a:rPr>
              <a:t>webscrapping</a:t>
            </a:r>
            <a:r>
              <a:rPr lang="en-US" sz="2200" dirty="0">
                <a:solidFill>
                  <a:schemeClr val="accent3">
                    <a:lumMod val="25000"/>
                  </a:schemeClr>
                </a:solidFill>
                <a:latin typeface="Abadi" panose="020B0604020104020204" pitchFamily="34" charset="0"/>
              </a:rPr>
              <a:t> from Wikipedia, and the other one accessing to the API and doing some calls to get the data.</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 used the request get method to the </a:t>
            </a:r>
            <a:r>
              <a:rPr lang="en-US" sz="2200" dirty="0" err="1">
                <a:solidFill>
                  <a:schemeClr val="accent3">
                    <a:lumMod val="25000"/>
                  </a:schemeClr>
                </a:solidFill>
                <a:latin typeface="Abadi" panose="020B0604020104020204" pitchFamily="34" charset="0"/>
              </a:rPr>
              <a:t>url</a:t>
            </a:r>
            <a:r>
              <a:rPr lang="en-US" sz="2200" dirty="0">
                <a:solidFill>
                  <a:schemeClr val="accent3">
                    <a:lumMod val="25000"/>
                  </a:schemeClr>
                </a:solidFill>
                <a:latin typeface="Abadi" panose="020B0604020104020204" pitchFamily="34" charset="0"/>
              </a:rPr>
              <a:t> to get the information</a:t>
            </a:r>
          </a:p>
          <a:p>
            <a:pPr>
              <a:lnSpc>
                <a:spcPct val="100000"/>
              </a:lnSpc>
              <a:spcBef>
                <a:spcPts val="1400"/>
              </a:spcBef>
            </a:pPr>
            <a:r>
              <a:rPr lang="en-US" sz="2200" dirty="0">
                <a:solidFill>
                  <a:schemeClr val="accent3">
                    <a:lumMod val="25000"/>
                  </a:schemeClr>
                </a:solidFill>
                <a:latin typeface="Abadi" panose="020B0604020104020204" pitchFamily="34" charset="0"/>
              </a:rPr>
              <a:t>Then used the </a:t>
            </a:r>
            <a:r>
              <a:rPr lang="fr-FR" sz="2200" dirty="0">
                <a:solidFill>
                  <a:schemeClr val="accent3">
                    <a:lumMod val="25000"/>
                  </a:schemeClr>
                </a:solidFill>
                <a:latin typeface="Abadi" panose="020B0604020104020204" pitchFamily="34" charset="0"/>
              </a:rPr>
              <a:t>pandas </a:t>
            </a:r>
            <a:r>
              <a:rPr lang="fr-FR" sz="2200" dirty="0" err="1">
                <a:solidFill>
                  <a:schemeClr val="accent3">
                    <a:lumMod val="25000"/>
                  </a:schemeClr>
                </a:solidFill>
                <a:latin typeface="Abadi" panose="020B0604020104020204" pitchFamily="34" charset="0"/>
              </a:rPr>
              <a:t>json_normalize</a:t>
            </a:r>
            <a:r>
              <a:rPr lang="fr-FR" sz="2200" dirty="0">
                <a:solidFill>
                  <a:schemeClr val="accent3">
                    <a:lumMod val="25000"/>
                  </a:schemeClr>
                </a:solidFill>
                <a:latin typeface="Abadi" panose="020B0604020104020204" pitchFamily="34" charset="0"/>
              </a:rPr>
              <a:t> to </a:t>
            </a:r>
            <a:r>
              <a:rPr lang="fr-FR" sz="2200" dirty="0" err="1">
                <a:solidFill>
                  <a:schemeClr val="accent3">
                    <a:lumMod val="25000"/>
                  </a:schemeClr>
                </a:solidFill>
                <a:latin typeface="Abadi" panose="020B0604020104020204" pitchFamily="34" charset="0"/>
              </a:rPr>
              <a:t>get</a:t>
            </a:r>
            <a:r>
              <a:rPr lang="fr-FR" sz="2200" dirty="0">
                <a:solidFill>
                  <a:schemeClr val="accent3">
                    <a:lumMod val="25000"/>
                  </a:schemeClr>
                </a:solidFill>
                <a:latin typeface="Abadi" panose="020B0604020104020204" pitchFamily="34" charset="0"/>
              </a:rPr>
              <a:t> the data </a:t>
            </a:r>
            <a:r>
              <a:rPr lang="fr-FR" sz="2200" dirty="0" err="1">
                <a:solidFill>
                  <a:schemeClr val="accent3">
                    <a:lumMod val="25000"/>
                  </a:schemeClr>
                </a:solidFill>
                <a:latin typeface="Abadi" panose="020B0604020104020204" pitchFamily="34" charset="0"/>
              </a:rPr>
              <a:t>into</a:t>
            </a:r>
            <a:r>
              <a:rPr lang="fr-FR" sz="2200" dirty="0">
                <a:solidFill>
                  <a:schemeClr val="accent3">
                    <a:lumMod val="25000"/>
                  </a:schemeClr>
                </a:solidFill>
                <a:latin typeface="Abadi" panose="020B0604020104020204" pitchFamily="34" charset="0"/>
              </a:rPr>
              <a:t> a </a:t>
            </a:r>
            <a:r>
              <a:rPr lang="fr-FR" sz="2200" dirty="0" err="1">
                <a:solidFill>
                  <a:schemeClr val="accent3">
                    <a:lumMod val="25000"/>
                  </a:schemeClr>
                </a:solidFill>
                <a:latin typeface="Abadi" panose="020B0604020104020204" pitchFamily="34" charset="0"/>
              </a:rPr>
              <a:t>dataframe</a:t>
            </a:r>
            <a:endParaRPr lang="fr-FR" sz="2200" dirty="0">
              <a:solidFill>
                <a:schemeClr val="accent3">
                  <a:lumMod val="25000"/>
                </a:schemeClr>
              </a:solidFill>
              <a:latin typeface="Abadi" panose="020B0604020104020204" pitchFamily="34" charset="0"/>
            </a:endParaRPr>
          </a:p>
          <a:p>
            <a:pPr>
              <a:lnSpc>
                <a:spcPct val="100000"/>
              </a:lnSpc>
              <a:spcBef>
                <a:spcPts val="1400"/>
              </a:spcBef>
            </a:pPr>
            <a:r>
              <a:rPr lang="fr-FR" sz="2200" dirty="0">
                <a:solidFill>
                  <a:schemeClr val="accent3">
                    <a:lumMod val="25000"/>
                  </a:schemeClr>
                </a:solidFill>
                <a:latin typeface="Abadi" panose="020B0604020104020204" pitchFamily="34" charset="0"/>
              </a:rPr>
              <a:t>The </a:t>
            </a:r>
            <a:r>
              <a:rPr lang="fr-FR" sz="2200" dirty="0" err="1">
                <a:solidFill>
                  <a:schemeClr val="accent3">
                    <a:lumMod val="25000"/>
                  </a:schemeClr>
                </a:solidFill>
                <a:latin typeface="Abadi" panose="020B0604020104020204" pitchFamily="34" charset="0"/>
              </a:rPr>
              <a:t>given</a:t>
            </a:r>
            <a:r>
              <a:rPr lang="fr-FR" sz="2200" dirty="0">
                <a:solidFill>
                  <a:schemeClr val="accent3">
                    <a:lumMod val="25000"/>
                  </a:schemeClr>
                </a:solidFill>
                <a:latin typeface="Abadi" panose="020B0604020104020204" pitchFamily="34" charset="0"/>
              </a:rPr>
              <a:t> </a:t>
            </a:r>
            <a:r>
              <a:rPr lang="fr-FR" sz="2200" dirty="0" err="1">
                <a:solidFill>
                  <a:schemeClr val="accent3">
                    <a:lumMod val="25000"/>
                  </a:schemeClr>
                </a:solidFill>
                <a:latin typeface="Abadi" panose="020B0604020104020204" pitchFamily="34" charset="0"/>
              </a:rPr>
              <a:t>methods</a:t>
            </a:r>
            <a:r>
              <a:rPr lang="fr-FR" sz="2200" dirty="0">
                <a:solidFill>
                  <a:schemeClr val="accent3">
                    <a:lumMod val="25000"/>
                  </a:schemeClr>
                </a:solidFill>
                <a:latin typeface="Abadi" panose="020B0604020104020204" pitchFamily="34" charset="0"/>
              </a:rPr>
              <a:t> </a:t>
            </a:r>
            <a:r>
              <a:rPr lang="fr-FR" sz="2200" dirty="0" err="1">
                <a:solidFill>
                  <a:schemeClr val="accent3">
                    <a:lumMod val="25000"/>
                  </a:schemeClr>
                </a:solidFill>
                <a:latin typeface="Abadi" panose="020B0604020104020204" pitchFamily="34" charset="0"/>
              </a:rPr>
              <a:t>called</a:t>
            </a:r>
            <a:r>
              <a:rPr lang="fr-FR" sz="2200" dirty="0">
                <a:solidFill>
                  <a:schemeClr val="accent3">
                    <a:lumMod val="25000"/>
                  </a:schemeClr>
                </a:solidFill>
                <a:latin typeface="Abadi" panose="020B0604020104020204" pitchFamily="34" charset="0"/>
              </a:rPr>
              <a:t> the api </a:t>
            </a:r>
            <a:r>
              <a:rPr lang="fr-FR" sz="2200" dirty="0" err="1">
                <a:solidFill>
                  <a:schemeClr val="accent3">
                    <a:lumMod val="25000"/>
                  </a:schemeClr>
                </a:solidFill>
                <a:latin typeface="Abadi" panose="020B0604020104020204" pitchFamily="34" charset="0"/>
              </a:rPr>
              <a:t>tho</a:t>
            </a:r>
            <a:r>
              <a:rPr lang="fr-FR" sz="2200" dirty="0">
                <a:solidFill>
                  <a:schemeClr val="accent3">
                    <a:lumMod val="25000"/>
                  </a:schemeClr>
                </a:solidFill>
                <a:latin typeface="Abadi" panose="020B0604020104020204" pitchFamily="34" charset="0"/>
              </a:rPr>
              <a:t> </a:t>
            </a:r>
            <a:r>
              <a:rPr lang="fr-FR" sz="2200" dirty="0" err="1">
                <a:solidFill>
                  <a:schemeClr val="accent3">
                    <a:lumMod val="25000"/>
                  </a:schemeClr>
                </a:solidFill>
                <a:latin typeface="Abadi" panose="020B0604020104020204" pitchFamily="34" charset="0"/>
              </a:rPr>
              <a:t>get</a:t>
            </a:r>
            <a:r>
              <a:rPr lang="fr-FR" sz="2200" dirty="0">
                <a:solidFill>
                  <a:schemeClr val="accent3">
                    <a:lumMod val="25000"/>
                  </a:schemeClr>
                </a:solidFill>
                <a:latin typeface="Abadi" panose="020B0604020104020204" pitchFamily="34" charset="0"/>
              </a:rPr>
              <a:t> the </a:t>
            </a:r>
            <a:r>
              <a:rPr lang="fr-FR" sz="2200" dirty="0" err="1">
                <a:solidFill>
                  <a:schemeClr val="accent3">
                    <a:lumMod val="25000"/>
                  </a:schemeClr>
                </a:solidFill>
                <a:latin typeface="Abadi" panose="020B0604020104020204" pitchFamily="34" charset="0"/>
              </a:rPr>
              <a:t>launchsite</a:t>
            </a:r>
            <a:r>
              <a:rPr lang="fr-FR" sz="2200" dirty="0">
                <a:solidFill>
                  <a:schemeClr val="accent3">
                    <a:lumMod val="25000"/>
                  </a:schemeClr>
                </a:solidFill>
                <a:latin typeface="Abadi" panose="020B0604020104020204" pitchFamily="34" charset="0"/>
              </a:rPr>
              <a:t>, mass, </a:t>
            </a:r>
            <a:r>
              <a:rPr lang="fr-FR" sz="2200" dirty="0" err="1">
                <a:solidFill>
                  <a:schemeClr val="accent3">
                    <a:lumMod val="25000"/>
                  </a:schemeClr>
                </a:solidFill>
                <a:latin typeface="Abadi" panose="020B0604020104020204" pitchFamily="34" charset="0"/>
              </a:rPr>
              <a:t>coredata</a:t>
            </a:r>
            <a:r>
              <a:rPr lang="fr-FR" sz="2200" dirty="0">
                <a:solidFill>
                  <a:schemeClr val="accent3">
                    <a:lumMod val="25000"/>
                  </a:schemeClr>
                </a:solidFill>
                <a:latin typeface="Abadi" panose="020B0604020104020204" pitchFamily="34" charset="0"/>
              </a:rPr>
              <a:t>, </a:t>
            </a:r>
            <a:r>
              <a:rPr lang="fr-FR" sz="2200" dirty="0" err="1">
                <a:solidFill>
                  <a:schemeClr val="accent3">
                    <a:lumMod val="25000"/>
                  </a:schemeClr>
                </a:solidFill>
                <a:latin typeface="Abadi" panose="020B0604020104020204" pitchFamily="34" charset="0"/>
              </a:rPr>
              <a:t>boosterversion</a:t>
            </a:r>
            <a:r>
              <a:rPr lang="fr-FR" sz="2200" dirty="0">
                <a:solidFill>
                  <a:schemeClr val="accent3">
                    <a:lumMod val="25000"/>
                  </a:schemeClr>
                </a:solidFill>
                <a:latin typeface="Abadi" panose="020B0604020104020204" pitchFamily="34" charset="0"/>
              </a:rPr>
              <a:t>…</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https://github.com/MonserrateRiera/DataScience_ProjectCapstone/blob/main/jupyter-labs-spacex-data-collection-api.ipynb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Imatge 6">
            <a:extLst>
              <a:ext uri="{FF2B5EF4-FFF2-40B4-BE49-F238E27FC236}">
                <a16:creationId xmlns:a16="http://schemas.microsoft.com/office/drawing/2014/main" id="{4FC20533-B937-BFE9-65BD-4F92F32DC932}"/>
              </a:ext>
            </a:extLst>
          </p:cNvPr>
          <p:cNvPicPr>
            <a:picLocks noChangeAspect="1"/>
          </p:cNvPicPr>
          <p:nvPr/>
        </p:nvPicPr>
        <p:blipFill>
          <a:blip r:embed="rId3"/>
          <a:stretch>
            <a:fillRect/>
          </a:stretch>
        </p:blipFill>
        <p:spPr>
          <a:xfrm>
            <a:off x="5910262" y="1800225"/>
            <a:ext cx="5461000" cy="4198937"/>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374662"/>
          </a:xfrm>
          <a:prstGeom prst="rect">
            <a:avLst/>
          </a:prstGeom>
        </p:spPr>
        <p:txBody>
          <a:bodyPr lIns="91440" tIns="45720" rIns="91440" bIns="45720" anchor="t">
            <a:noAutofit/>
          </a:bodyPr>
          <a:lstStyle/>
          <a:p>
            <a:pPr>
              <a:lnSpc>
                <a:spcPct val="100000"/>
              </a:lnSpc>
              <a:spcBef>
                <a:spcPts val="1400"/>
              </a:spcBef>
            </a:pPr>
            <a:r>
              <a:rPr lang="en-US" sz="2000" dirty="0">
                <a:solidFill>
                  <a:schemeClr val="accent3">
                    <a:lumMod val="25000"/>
                  </a:schemeClr>
                </a:solidFill>
                <a:latin typeface="Abadi"/>
              </a:rPr>
              <a:t>Access to Wikipedia page with get method from request library</a:t>
            </a:r>
          </a:p>
          <a:p>
            <a:pPr>
              <a:lnSpc>
                <a:spcPct val="100000"/>
              </a:lnSpc>
              <a:spcBef>
                <a:spcPts val="1400"/>
              </a:spcBef>
            </a:pPr>
            <a:r>
              <a:rPr lang="en-US" sz="2000" dirty="0">
                <a:solidFill>
                  <a:schemeClr val="accent3">
                    <a:lumMod val="25000"/>
                  </a:schemeClr>
                </a:solidFill>
                <a:latin typeface="Abadi"/>
              </a:rPr>
              <a:t> Create a Soup object with beautiful soup library</a:t>
            </a:r>
          </a:p>
          <a:p>
            <a:pPr>
              <a:lnSpc>
                <a:spcPct val="100000"/>
              </a:lnSpc>
              <a:spcBef>
                <a:spcPts val="1400"/>
              </a:spcBef>
            </a:pPr>
            <a:r>
              <a:rPr lang="en-US" sz="2000" dirty="0">
                <a:solidFill>
                  <a:schemeClr val="accent3">
                    <a:lumMod val="25000"/>
                  </a:schemeClr>
                </a:solidFill>
                <a:latin typeface="Abadi"/>
              </a:rPr>
              <a:t>Get all the tables</a:t>
            </a:r>
          </a:p>
          <a:p>
            <a:pPr>
              <a:lnSpc>
                <a:spcPct val="100000"/>
              </a:lnSpc>
              <a:spcBef>
                <a:spcPts val="1400"/>
              </a:spcBef>
            </a:pPr>
            <a:r>
              <a:rPr lang="en-US" sz="2000" dirty="0">
                <a:solidFill>
                  <a:schemeClr val="accent3">
                    <a:lumMod val="25000"/>
                  </a:schemeClr>
                </a:solidFill>
                <a:latin typeface="Abadi"/>
              </a:rPr>
              <a:t>Find the data table</a:t>
            </a:r>
          </a:p>
          <a:p>
            <a:pPr>
              <a:lnSpc>
                <a:spcPct val="100000"/>
              </a:lnSpc>
              <a:spcBef>
                <a:spcPts val="1400"/>
              </a:spcBef>
            </a:pPr>
            <a:r>
              <a:rPr lang="en-US" sz="2000" dirty="0">
                <a:solidFill>
                  <a:schemeClr val="accent3">
                    <a:lumMod val="25000"/>
                  </a:schemeClr>
                </a:solidFill>
                <a:latin typeface="Abadi"/>
              </a:rPr>
              <a:t>Create a </a:t>
            </a:r>
            <a:r>
              <a:rPr lang="en-US" sz="2000" dirty="0" err="1">
                <a:solidFill>
                  <a:schemeClr val="accent3">
                    <a:lumMod val="25000"/>
                  </a:schemeClr>
                </a:solidFill>
                <a:latin typeface="Abadi"/>
              </a:rPr>
              <a:t>dataframe</a:t>
            </a:r>
            <a:r>
              <a:rPr lang="en-US" sz="2000" dirty="0">
                <a:solidFill>
                  <a:schemeClr val="accent3">
                    <a:lumMod val="25000"/>
                  </a:schemeClr>
                </a:solidFill>
                <a:latin typeface="Abadi"/>
              </a:rPr>
              <a:t> parsing the table information</a:t>
            </a:r>
            <a:endParaRPr lang="en-US" sz="20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https://github.com/MonserrateRiera/DataScience_ProjectCapstone/blob/main/jupyter-labs-webscraping.ipynb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383658" y="1792288"/>
            <a:ext cx="6808342"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1033" name="Picture 9">
            <a:extLst>
              <a:ext uri="{FF2B5EF4-FFF2-40B4-BE49-F238E27FC236}">
                <a16:creationId xmlns:a16="http://schemas.microsoft.com/office/drawing/2014/main" id="{DB258845-320D-E564-8316-FE6307084D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3656" y="2946400"/>
            <a:ext cx="6808343" cy="96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380</TotalTime>
  <Words>1646</Words>
  <Application>Microsoft Office PowerPoint</Application>
  <PresentationFormat>Pantalla panoràmica</PresentationFormat>
  <Paragraphs>237</Paragraphs>
  <Slides>47</Slides>
  <Notes>4</Notes>
  <HiddenSlides>0</HiddenSlides>
  <MMClips>0</MMClips>
  <ScaleCrop>false</ScaleCrop>
  <HeadingPairs>
    <vt:vector size="6" baseType="variant">
      <vt:variant>
        <vt:lpstr>Tipus de lletra utilitzats</vt:lpstr>
      </vt:variant>
      <vt:variant>
        <vt:i4>4</vt:i4>
      </vt:variant>
      <vt:variant>
        <vt:lpstr>Tema</vt:lpstr>
      </vt:variant>
      <vt:variant>
        <vt:i4>1</vt:i4>
      </vt:variant>
      <vt:variant>
        <vt:lpstr>Títols de les diapositives</vt:lpstr>
      </vt:variant>
      <vt:variant>
        <vt:i4>47</vt:i4>
      </vt:variant>
    </vt:vector>
  </HeadingPairs>
  <TitlesOfParts>
    <vt:vector size="52" baseType="lpstr">
      <vt:lpstr>Abadi</vt:lpstr>
      <vt:lpstr>Arial</vt:lpstr>
      <vt:lpstr>Calibri</vt:lpstr>
      <vt:lpstr>IBM Plex Mono SemiBold</vt:lpstr>
      <vt:lpstr>Custom Design</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lpstr>Presentació del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Monserrat Riera Martí</cp:lastModifiedBy>
  <cp:revision>202</cp:revision>
  <dcterms:created xsi:type="dcterms:W3CDTF">2021-04-29T18:58:34Z</dcterms:created>
  <dcterms:modified xsi:type="dcterms:W3CDTF">2024-11-01T10:19:31Z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